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8288000" cy="10287000"/>
  <p:notesSz cx="6858000" cy="9144000"/>
  <p:embeddedFontLst>
    <p:embeddedFont>
      <p:font typeface="Helios" panose="020B0604020202020204" charset="0"/>
      <p:regular r:id="rId10"/>
    </p:embeddedFont>
    <p:embeddedFont>
      <p:font typeface="Klein Bold" panose="020B0604020202020204" charset="0"/>
      <p:regular r:id="rId1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2DB7463-2CC5-4F55-B3CD-5CCFFA1A957B}" v="2" dt="2025-06-23T14:29:12.59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5" d="100"/>
          <a:sy n="45" d="100"/>
        </p:scale>
        <p:origin x="1147" y="2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hushi Nigam" userId="e964b7380c1f5fd3" providerId="LiveId" clId="{32DB7463-2CC5-4F55-B3CD-5CCFFA1A957B}"/>
    <pc:docChg chg="modSld">
      <pc:chgData name="Khushi Nigam" userId="e964b7380c1f5fd3" providerId="LiveId" clId="{32DB7463-2CC5-4F55-B3CD-5CCFFA1A957B}" dt="2025-06-23T14:29:12.598" v="1"/>
      <pc:docMkLst>
        <pc:docMk/>
      </pc:docMkLst>
      <pc:sldChg chg="modAnim">
        <pc:chgData name="Khushi Nigam" userId="e964b7380c1f5fd3" providerId="LiveId" clId="{32DB7463-2CC5-4F55-B3CD-5CCFFA1A957B}" dt="2025-06-23T14:29:12.598" v="1"/>
        <pc:sldMkLst>
          <pc:docMk/>
          <pc:sldMk cId="0" sldId="256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E00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125837"/>
            <a:ext cx="4702618" cy="618185"/>
            <a:chOff x="0" y="0"/>
            <a:chExt cx="6270157" cy="82424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85282" cy="824246"/>
            </a:xfrm>
            <a:custGeom>
              <a:avLst/>
              <a:gdLst/>
              <a:ahLst/>
              <a:cxnLst/>
              <a:rect l="l" t="t" r="r" b="b"/>
              <a:pathLst>
                <a:path w="785282" h="824246">
                  <a:moveTo>
                    <a:pt x="0" y="0"/>
                  </a:moveTo>
                  <a:lnTo>
                    <a:pt x="785282" y="0"/>
                  </a:lnTo>
                  <a:lnTo>
                    <a:pt x="785282" y="824246"/>
                  </a:lnTo>
                  <a:lnTo>
                    <a:pt x="0" y="8242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1119714" y="125784"/>
              <a:ext cx="5150443" cy="5250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61"/>
                </a:lnSpc>
                <a:spcBef>
                  <a:spcPct val="0"/>
                </a:spcBef>
              </a:pPr>
              <a:r>
                <a:rPr lang="en-US" sz="2401">
                  <a:solidFill>
                    <a:srgbClr val="F35E5B"/>
                  </a:solidFill>
                  <a:latin typeface="Helios"/>
                  <a:ea typeface="Helios"/>
                  <a:cs typeface="Helios"/>
                  <a:sym typeface="Helios"/>
                </a:rPr>
                <a:t>ZEPTO</a:t>
              </a:r>
            </a:p>
          </p:txBody>
        </p:sp>
      </p:grpSp>
      <p:sp>
        <p:nvSpPr>
          <p:cNvPr id="5" name="Freeform 5"/>
          <p:cNvSpPr/>
          <p:nvPr/>
        </p:nvSpPr>
        <p:spPr>
          <a:xfrm>
            <a:off x="-3407200" y="4432068"/>
            <a:ext cx="5764383" cy="5764383"/>
          </a:xfrm>
          <a:custGeom>
            <a:avLst/>
            <a:gdLst/>
            <a:ahLst/>
            <a:cxnLst/>
            <a:rect l="l" t="t" r="r" b="b"/>
            <a:pathLst>
              <a:path w="5764383" h="5764383">
                <a:moveTo>
                  <a:pt x="0" y="0"/>
                </a:moveTo>
                <a:lnTo>
                  <a:pt x="5764383" y="0"/>
                </a:lnTo>
                <a:lnTo>
                  <a:pt x="5764383" y="5764383"/>
                </a:lnTo>
                <a:lnTo>
                  <a:pt x="0" y="576438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57078" y="7902203"/>
            <a:ext cx="5764383" cy="5764383"/>
          </a:xfrm>
          <a:custGeom>
            <a:avLst/>
            <a:gdLst/>
            <a:ahLst/>
            <a:cxnLst/>
            <a:rect l="l" t="t" r="r" b="b"/>
            <a:pathLst>
              <a:path w="5764383" h="5764383">
                <a:moveTo>
                  <a:pt x="0" y="0"/>
                </a:moveTo>
                <a:lnTo>
                  <a:pt x="5764383" y="0"/>
                </a:lnTo>
                <a:lnTo>
                  <a:pt x="5764383" y="5764382"/>
                </a:lnTo>
                <a:lnTo>
                  <a:pt x="0" y="576438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8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0" y="0"/>
            <a:ext cx="5414728" cy="3634636"/>
          </a:xfrm>
          <a:custGeom>
            <a:avLst/>
            <a:gdLst/>
            <a:ahLst/>
            <a:cxnLst/>
            <a:rect l="l" t="t" r="r" b="b"/>
            <a:pathLst>
              <a:path w="5414728" h="3634636">
                <a:moveTo>
                  <a:pt x="0" y="0"/>
                </a:moveTo>
                <a:lnTo>
                  <a:pt x="5414728" y="0"/>
                </a:lnTo>
                <a:lnTo>
                  <a:pt x="5414728" y="3634636"/>
                </a:lnTo>
                <a:lnTo>
                  <a:pt x="0" y="363463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8" name="Group 8"/>
          <p:cNvGrpSpPr/>
          <p:nvPr/>
        </p:nvGrpSpPr>
        <p:grpSpPr>
          <a:xfrm>
            <a:off x="8345466" y="1744021"/>
            <a:ext cx="10532996" cy="8428139"/>
            <a:chOff x="0" y="0"/>
            <a:chExt cx="14043994" cy="11237519"/>
          </a:xfrm>
        </p:grpSpPr>
        <p:sp>
          <p:nvSpPr>
            <p:cNvPr id="9" name="TextBox 9"/>
            <p:cNvSpPr txBox="1"/>
            <p:nvPr/>
          </p:nvSpPr>
          <p:spPr>
            <a:xfrm>
              <a:off x="0" y="-9525"/>
              <a:ext cx="14043994" cy="87850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3079"/>
                </a:lnSpc>
              </a:pPr>
              <a:r>
                <a:rPr lang="en-US" sz="10899" b="1" dirty="0" err="1">
                  <a:solidFill>
                    <a:srgbClr val="F35E5B"/>
                  </a:solidFill>
                  <a:latin typeface="Klein Bold"/>
                  <a:ea typeface="Klein Bold"/>
                  <a:cs typeface="Klein Bold"/>
                  <a:sym typeface="Klein Bold"/>
                </a:rPr>
                <a:t>Zepto</a:t>
              </a:r>
              <a:r>
                <a:rPr lang="en-US" sz="10899" b="1" dirty="0">
                  <a:solidFill>
                    <a:srgbClr val="F35E5B"/>
                  </a:solidFill>
                  <a:latin typeface="Klein Bold"/>
                  <a:ea typeface="Klein Bold"/>
                  <a:cs typeface="Klein Bold"/>
                  <a:sym typeface="Klein Bold"/>
                </a:rPr>
                <a:t> Inventory &amp; Sales Analysis</a:t>
              </a:r>
            </a:p>
            <a:p>
              <a:pPr algn="l">
                <a:lnSpc>
                  <a:spcPts val="12719"/>
                </a:lnSpc>
              </a:pPr>
              <a:endParaRPr lang="en-US" sz="10899" b="1" dirty="0">
                <a:solidFill>
                  <a:srgbClr val="F35E5B"/>
                </a:solidFill>
                <a:latin typeface="Klein Bold"/>
                <a:ea typeface="Klein Bold"/>
                <a:cs typeface="Klein Bold"/>
                <a:sym typeface="Klein Bold"/>
              </a:endParaRP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9031473"/>
              <a:ext cx="13626810" cy="22060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479"/>
                </a:lnSpc>
              </a:pPr>
              <a:r>
                <a:rPr lang="en-US" sz="3199">
                  <a:solidFill>
                    <a:srgbClr val="F35E5B"/>
                  </a:solidFill>
                  <a:latin typeface="Helios"/>
                  <a:ea typeface="Helios"/>
                  <a:cs typeface="Helios"/>
                  <a:sym typeface="Helios"/>
                </a:rPr>
                <a:t>By: Khushi Nigam</a:t>
              </a:r>
            </a:p>
            <a:p>
              <a:pPr algn="l">
                <a:lnSpc>
                  <a:spcPts val="4479"/>
                </a:lnSpc>
              </a:pPr>
              <a:r>
                <a:rPr lang="en-US" sz="3199">
                  <a:solidFill>
                    <a:srgbClr val="F35E5B"/>
                  </a:solidFill>
                  <a:latin typeface="Helios"/>
                  <a:ea typeface="Helios"/>
                  <a:cs typeface="Helios"/>
                  <a:sym typeface="Helios"/>
                </a:rPr>
                <a:t>Tools: PostgreSQL, SQL, Power BI</a:t>
              </a:r>
            </a:p>
            <a:p>
              <a:pPr algn="l">
                <a:lnSpc>
                  <a:spcPts val="4479"/>
                </a:lnSpc>
              </a:pPr>
              <a:endParaRPr lang="en-US" sz="3199">
                <a:solidFill>
                  <a:srgbClr val="F35E5B"/>
                </a:solidFill>
                <a:latin typeface="Helios"/>
                <a:ea typeface="Helios"/>
                <a:cs typeface="Helios"/>
                <a:sym typeface="Helios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17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418272" y="215303"/>
            <a:ext cx="9856393" cy="9856393"/>
            <a:chOff x="0" y="0"/>
            <a:chExt cx="13141858" cy="13141858"/>
          </a:xfrm>
        </p:grpSpPr>
        <p:sp>
          <p:nvSpPr>
            <p:cNvPr id="3" name="Freeform 3"/>
            <p:cNvSpPr/>
            <p:nvPr/>
          </p:nvSpPr>
          <p:spPr>
            <a:xfrm rot="-1200957">
              <a:off x="1444916" y="1444916"/>
              <a:ext cx="10252025" cy="10252025"/>
            </a:xfrm>
            <a:custGeom>
              <a:avLst/>
              <a:gdLst/>
              <a:ahLst/>
              <a:cxnLst/>
              <a:rect l="l" t="t" r="r" b="b"/>
              <a:pathLst>
                <a:path w="10252025" h="10252025">
                  <a:moveTo>
                    <a:pt x="0" y="0"/>
                  </a:moveTo>
                  <a:lnTo>
                    <a:pt x="10252025" y="0"/>
                  </a:lnTo>
                  <a:lnTo>
                    <a:pt x="10252025" y="10252025"/>
                  </a:lnTo>
                  <a:lnTo>
                    <a:pt x="0" y="102520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1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1311122" y="1311122"/>
              <a:ext cx="10252025" cy="10252025"/>
            </a:xfrm>
            <a:custGeom>
              <a:avLst/>
              <a:gdLst/>
              <a:ahLst/>
              <a:cxnLst/>
              <a:rect l="l" t="t" r="r" b="b"/>
              <a:pathLst>
                <a:path w="10252025" h="10252025">
                  <a:moveTo>
                    <a:pt x="0" y="0"/>
                  </a:moveTo>
                  <a:lnTo>
                    <a:pt x="10252025" y="0"/>
                  </a:lnTo>
                  <a:lnTo>
                    <a:pt x="10252025" y="10252025"/>
                  </a:lnTo>
                  <a:lnTo>
                    <a:pt x="0" y="102520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0171944" y="1966426"/>
            <a:ext cx="6148356" cy="6354148"/>
            <a:chOff x="0" y="0"/>
            <a:chExt cx="6362700" cy="6575666"/>
          </a:xfrm>
        </p:grpSpPr>
        <p:sp>
          <p:nvSpPr>
            <p:cNvPr id="6" name="Freeform 6"/>
            <p:cNvSpPr/>
            <p:nvPr/>
          </p:nvSpPr>
          <p:spPr>
            <a:xfrm>
              <a:off x="6350" y="6350"/>
              <a:ext cx="6350012" cy="6562979"/>
            </a:xfrm>
            <a:custGeom>
              <a:avLst/>
              <a:gdLst/>
              <a:ahLst/>
              <a:cxnLst/>
              <a:rect l="l" t="t" r="r" b="b"/>
              <a:pathLst>
                <a:path w="6350012" h="6562979">
                  <a:moveTo>
                    <a:pt x="6350000" y="5480583"/>
                  </a:moveTo>
                  <a:cubicBezTo>
                    <a:pt x="6350000" y="6078372"/>
                    <a:pt x="5865419" y="6562979"/>
                    <a:pt x="5267617" y="6562979"/>
                  </a:cubicBezTo>
                  <a:lnTo>
                    <a:pt x="1082383" y="6562979"/>
                  </a:lnTo>
                  <a:cubicBezTo>
                    <a:pt x="484594" y="6562979"/>
                    <a:pt x="0" y="6078385"/>
                    <a:pt x="0" y="5480583"/>
                  </a:cubicBezTo>
                  <a:lnTo>
                    <a:pt x="0" y="1082383"/>
                  </a:lnTo>
                  <a:cubicBezTo>
                    <a:pt x="0" y="484594"/>
                    <a:pt x="484581" y="0"/>
                    <a:pt x="1082383" y="0"/>
                  </a:cubicBezTo>
                  <a:lnTo>
                    <a:pt x="5267630" y="0"/>
                  </a:lnTo>
                  <a:cubicBezTo>
                    <a:pt x="5865419" y="0"/>
                    <a:pt x="6350012" y="484594"/>
                    <a:pt x="6350012" y="1082383"/>
                  </a:cubicBezTo>
                  <a:lnTo>
                    <a:pt x="6350012" y="5480583"/>
                  </a:lnTo>
                  <a:close/>
                </a:path>
              </a:pathLst>
            </a:custGeom>
            <a:blipFill>
              <a:blip r:embed="rId4"/>
              <a:stretch>
                <a:fillRect l="-16679" r="-16679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028700" y="1401198"/>
            <a:ext cx="7285740" cy="6636189"/>
            <a:chOff x="0" y="0"/>
            <a:chExt cx="9714320" cy="8848252"/>
          </a:xfrm>
        </p:grpSpPr>
        <p:sp>
          <p:nvSpPr>
            <p:cNvPr id="8" name="TextBox 8"/>
            <p:cNvSpPr txBox="1"/>
            <p:nvPr/>
          </p:nvSpPr>
          <p:spPr>
            <a:xfrm>
              <a:off x="0" y="-76200"/>
              <a:ext cx="9714320" cy="303117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9099"/>
                </a:lnSpc>
              </a:pPr>
              <a:r>
                <a:rPr lang="en-US" sz="6999" b="1">
                  <a:solidFill>
                    <a:srgbClr val="F4F4F4"/>
                  </a:solidFill>
                  <a:latin typeface="Klein Bold"/>
                  <a:ea typeface="Klein Bold"/>
                  <a:cs typeface="Klein Bold"/>
                  <a:sym typeface="Klein Bold"/>
                </a:rPr>
                <a:t>Project Objective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3645215"/>
              <a:ext cx="8770288" cy="52030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90879" lvl="1" indent="-345439" algn="l">
                <a:lnSpc>
                  <a:spcPts val="4479"/>
                </a:lnSpc>
                <a:buFont typeface="Arial"/>
                <a:buChar char="•"/>
              </a:pPr>
              <a:r>
                <a:rPr lang="en-US" sz="3199">
                  <a:solidFill>
                    <a:srgbClr val="F4F4F4"/>
                  </a:solidFill>
                  <a:latin typeface="Helios"/>
                  <a:ea typeface="Helios"/>
                  <a:cs typeface="Helios"/>
                  <a:sym typeface="Helios"/>
                </a:rPr>
                <a:t> To analyz</a:t>
              </a:r>
              <a:r>
                <a:rPr lang="en-US" sz="3199" u="none">
                  <a:solidFill>
                    <a:srgbClr val="F4F4F4"/>
                  </a:solidFill>
                  <a:latin typeface="Helios"/>
                  <a:ea typeface="Helios"/>
                  <a:cs typeface="Helios"/>
                  <a:sym typeface="Helios"/>
                </a:rPr>
                <a:t>e Zepto’s product inventory and pricing using SQL &amp; Power BI, and generate actionable business insights related to stock availability, pricing, and revenue potential</a:t>
              </a:r>
            </a:p>
            <a:p>
              <a:pPr algn="l">
                <a:lnSpc>
                  <a:spcPts val="4479"/>
                </a:lnSpc>
              </a:pPr>
              <a:endParaRPr lang="en-US" sz="3199" u="none">
                <a:solidFill>
                  <a:srgbClr val="F4F4F4"/>
                </a:solidFill>
                <a:latin typeface="Helios"/>
                <a:ea typeface="Helios"/>
                <a:cs typeface="Helios"/>
                <a:sym typeface="Helios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50E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9411059" cy="10287000"/>
            <a:chOff x="0" y="0"/>
            <a:chExt cx="2478633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78633" cy="2709333"/>
            </a:xfrm>
            <a:custGeom>
              <a:avLst/>
              <a:gdLst/>
              <a:ahLst/>
              <a:cxnLst/>
              <a:rect l="l" t="t" r="r" b="b"/>
              <a:pathLst>
                <a:path w="2478633" h="2709333">
                  <a:moveTo>
                    <a:pt x="0" y="0"/>
                  </a:moveTo>
                  <a:lnTo>
                    <a:pt x="2478633" y="0"/>
                  </a:lnTo>
                  <a:lnTo>
                    <a:pt x="247863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B338F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478633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028700" y="1010722"/>
            <a:ext cx="6746873" cy="22924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99"/>
              </a:lnSpc>
            </a:pPr>
            <a:r>
              <a:rPr lang="en-US" sz="6999" b="1">
                <a:solidFill>
                  <a:srgbClr val="FFFFFF"/>
                </a:solidFill>
                <a:latin typeface="Klein Bold"/>
                <a:ea typeface="Klein Bold"/>
                <a:cs typeface="Klein Bold"/>
                <a:sym typeface="Klein Bold"/>
              </a:rPr>
              <a:t>Dataset Overview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3799085"/>
            <a:ext cx="11987082" cy="50428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79" lvl="1" indent="-345439" algn="l">
              <a:lnSpc>
                <a:spcPts val="4479"/>
              </a:lnSpc>
              <a:buFont typeface="Arial"/>
              <a:buChar char="•"/>
            </a:pPr>
            <a:r>
              <a:rPr lang="en-US" sz="3199">
                <a:solidFill>
                  <a:srgbClr val="FFFFFF"/>
                </a:solidFill>
                <a:latin typeface="Helios"/>
                <a:ea typeface="Helios"/>
                <a:cs typeface="Helios"/>
                <a:sym typeface="Helios"/>
              </a:rPr>
              <a:t>Rows: 3,700+ SKUs</a:t>
            </a:r>
          </a:p>
          <a:p>
            <a:pPr marL="690879" lvl="1" indent="-345439" algn="l">
              <a:lnSpc>
                <a:spcPts val="4479"/>
              </a:lnSpc>
              <a:buFont typeface="Arial"/>
              <a:buChar char="•"/>
            </a:pPr>
            <a:r>
              <a:rPr lang="en-US" sz="3199">
                <a:solidFill>
                  <a:srgbClr val="FFFFFF"/>
                </a:solidFill>
                <a:latin typeface="Helios"/>
                <a:ea typeface="Helios"/>
                <a:cs typeface="Helios"/>
                <a:sym typeface="Helios"/>
              </a:rPr>
              <a:t>Sou</a:t>
            </a:r>
            <a:r>
              <a:rPr lang="en-US" sz="3199" u="none">
                <a:solidFill>
                  <a:srgbClr val="FFFFFF"/>
                </a:solidFill>
                <a:latin typeface="Helios"/>
                <a:ea typeface="Helios"/>
                <a:cs typeface="Helios"/>
                <a:sym typeface="Helios"/>
              </a:rPr>
              <a:t>rce: Web-scraped from Zepto (via Kaggle)</a:t>
            </a:r>
          </a:p>
          <a:p>
            <a:pPr marL="690879" lvl="1" indent="-345439" algn="l">
              <a:lnSpc>
                <a:spcPts val="4479"/>
              </a:lnSpc>
              <a:buFont typeface="Arial"/>
              <a:buChar char="•"/>
            </a:pPr>
            <a:r>
              <a:rPr lang="en-US" sz="3199" u="none">
                <a:solidFill>
                  <a:srgbClr val="FFFFFF"/>
                </a:solidFill>
                <a:latin typeface="Helios"/>
                <a:ea typeface="Helios"/>
                <a:cs typeface="Helios"/>
                <a:sym typeface="Helios"/>
              </a:rPr>
              <a:t>Key Columns:</a:t>
            </a:r>
          </a:p>
          <a:p>
            <a:pPr marL="1381758" lvl="2" indent="-460586" algn="l">
              <a:lnSpc>
                <a:spcPts val="4479"/>
              </a:lnSpc>
              <a:buFont typeface="Arial"/>
              <a:buChar char="⚬"/>
            </a:pPr>
            <a:r>
              <a:rPr lang="en-US" sz="3199" u="none">
                <a:solidFill>
                  <a:srgbClr val="FFFFFF"/>
                </a:solidFill>
                <a:latin typeface="Helios"/>
                <a:ea typeface="Helios"/>
                <a:cs typeface="Helios"/>
                <a:sym typeface="Helios"/>
              </a:rPr>
              <a:t>sku_id, name, category</a:t>
            </a:r>
          </a:p>
          <a:p>
            <a:pPr marL="1381758" lvl="2" indent="-460586" algn="l">
              <a:lnSpc>
                <a:spcPts val="4479"/>
              </a:lnSpc>
              <a:buFont typeface="Arial"/>
              <a:buChar char="⚬"/>
            </a:pPr>
            <a:r>
              <a:rPr lang="en-US" sz="3199" u="none">
                <a:solidFill>
                  <a:srgbClr val="FFFFFF"/>
                </a:solidFill>
                <a:latin typeface="Helios"/>
                <a:ea typeface="Helios"/>
                <a:cs typeface="Helios"/>
                <a:sym typeface="Helios"/>
              </a:rPr>
              <a:t>mrp, discountpercent, discountedsellingprice</a:t>
            </a:r>
          </a:p>
          <a:p>
            <a:pPr marL="1381758" lvl="2" indent="-460586" algn="l">
              <a:lnSpc>
                <a:spcPts val="4479"/>
              </a:lnSpc>
              <a:buFont typeface="Arial"/>
              <a:buChar char="⚬"/>
            </a:pPr>
            <a:r>
              <a:rPr lang="en-US" sz="3199" u="none">
                <a:solidFill>
                  <a:srgbClr val="FFFFFF"/>
                </a:solidFill>
                <a:latin typeface="Helios"/>
                <a:ea typeface="Helios"/>
                <a:cs typeface="Helios"/>
                <a:sym typeface="Helios"/>
              </a:rPr>
              <a:t>weightingms, availablequantity, outofstock, quantity</a:t>
            </a:r>
          </a:p>
          <a:p>
            <a:pPr marL="690879" lvl="1" indent="-345439" algn="l">
              <a:lnSpc>
                <a:spcPts val="4479"/>
              </a:lnSpc>
              <a:buFont typeface="Arial"/>
              <a:buChar char="•"/>
            </a:pPr>
            <a:r>
              <a:rPr lang="en-US" sz="3199" u="none">
                <a:solidFill>
                  <a:srgbClr val="FFFFFF"/>
                </a:solidFill>
                <a:latin typeface="Helios"/>
                <a:ea typeface="Helios"/>
                <a:cs typeface="Helios"/>
                <a:sym typeface="Helios"/>
              </a:rPr>
              <a:t>Note: Prices were originally in paise and later cleaned to ₹.</a:t>
            </a:r>
          </a:p>
          <a:p>
            <a:pPr algn="l">
              <a:lnSpc>
                <a:spcPts val="4479"/>
              </a:lnSpc>
            </a:pPr>
            <a:endParaRPr lang="en-US" sz="3199" u="none">
              <a:solidFill>
                <a:srgbClr val="FFFFFF"/>
              </a:solidFill>
              <a:latin typeface="Helios"/>
              <a:ea typeface="Helios"/>
              <a:cs typeface="Helios"/>
              <a:sym typeface="Helios"/>
            </a:endParaRPr>
          </a:p>
          <a:p>
            <a:pPr algn="l">
              <a:lnSpc>
                <a:spcPts val="4479"/>
              </a:lnSpc>
            </a:pPr>
            <a:endParaRPr lang="en-US" sz="3199" u="none">
              <a:solidFill>
                <a:srgbClr val="FFFFFF"/>
              </a:solidFill>
              <a:latin typeface="Helios"/>
              <a:ea typeface="Helios"/>
              <a:cs typeface="Helios"/>
              <a:sym typeface="Helio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704892" y="4668024"/>
            <a:ext cx="5548084" cy="3916539"/>
          </a:xfrm>
          <a:custGeom>
            <a:avLst/>
            <a:gdLst/>
            <a:ahLst/>
            <a:cxnLst/>
            <a:rect l="l" t="t" r="r" b="b"/>
            <a:pathLst>
              <a:path w="5548084" h="3916539">
                <a:moveTo>
                  <a:pt x="0" y="0"/>
                </a:moveTo>
                <a:lnTo>
                  <a:pt x="5548085" y="0"/>
                </a:lnTo>
                <a:lnTo>
                  <a:pt x="5548085" y="3916539"/>
                </a:lnTo>
                <a:lnTo>
                  <a:pt x="0" y="391653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360" r="-261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9862741" y="4877107"/>
            <a:ext cx="6306081" cy="3498374"/>
          </a:xfrm>
          <a:custGeom>
            <a:avLst/>
            <a:gdLst/>
            <a:ahLst/>
            <a:cxnLst/>
            <a:rect l="l" t="t" r="r" b="b"/>
            <a:pathLst>
              <a:path w="6306081" h="3498374">
                <a:moveTo>
                  <a:pt x="0" y="0"/>
                </a:moveTo>
                <a:lnTo>
                  <a:pt x="6306081" y="0"/>
                </a:lnTo>
                <a:lnTo>
                  <a:pt x="6306081" y="3498373"/>
                </a:lnTo>
                <a:lnTo>
                  <a:pt x="0" y="349837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565061" y="526562"/>
            <a:ext cx="1879859" cy="627403"/>
          </a:xfrm>
          <a:custGeom>
            <a:avLst/>
            <a:gdLst/>
            <a:ahLst/>
            <a:cxnLst/>
            <a:rect l="l" t="t" r="r" b="b"/>
            <a:pathLst>
              <a:path w="1879859" h="627403">
                <a:moveTo>
                  <a:pt x="0" y="0"/>
                </a:moveTo>
                <a:lnTo>
                  <a:pt x="1879860" y="0"/>
                </a:lnTo>
                <a:lnTo>
                  <a:pt x="1879860" y="627403"/>
                </a:lnTo>
                <a:lnTo>
                  <a:pt x="0" y="62740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3050628" y="627253"/>
            <a:ext cx="13753899" cy="22924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99"/>
              </a:lnSpc>
            </a:pPr>
            <a:r>
              <a:rPr lang="en-US" sz="6999" b="1">
                <a:solidFill>
                  <a:srgbClr val="2A2E3A"/>
                </a:solidFill>
                <a:latin typeface="Klein Bold"/>
                <a:ea typeface="Klein Bold"/>
                <a:cs typeface="Klein Bold"/>
                <a:sym typeface="Klein Bold"/>
              </a:rPr>
              <a:t> SQL Data Exploration &amp; Cleaning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3799085"/>
            <a:ext cx="11987082" cy="16712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79" lvl="1" indent="-345439" algn="l">
              <a:lnSpc>
                <a:spcPts val="4479"/>
              </a:lnSpc>
              <a:buFont typeface="Arial"/>
              <a:buChar char="•"/>
            </a:pPr>
            <a:r>
              <a:rPr lang="en-US" sz="3199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rPr>
              <a:t>Checked for nulls &amp; duplicate SKUs</a:t>
            </a:r>
          </a:p>
          <a:p>
            <a:pPr algn="l">
              <a:lnSpc>
                <a:spcPts val="4479"/>
              </a:lnSpc>
            </a:pPr>
            <a:endParaRPr lang="en-US" sz="3199">
              <a:solidFill>
                <a:srgbClr val="2A2E3A"/>
              </a:solidFill>
              <a:latin typeface="Helios"/>
              <a:ea typeface="Helios"/>
              <a:cs typeface="Helios"/>
              <a:sym typeface="Helios"/>
            </a:endParaRPr>
          </a:p>
          <a:p>
            <a:pPr algn="l">
              <a:lnSpc>
                <a:spcPts val="4479"/>
              </a:lnSpc>
            </a:pPr>
            <a:endParaRPr lang="en-US" sz="3199">
              <a:solidFill>
                <a:srgbClr val="2A2E3A"/>
              </a:solidFill>
              <a:latin typeface="Helios"/>
              <a:ea typeface="Helios"/>
              <a:cs typeface="Helios"/>
              <a:sym typeface="Helios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9411059" y="3789560"/>
            <a:ext cx="7848241" cy="1627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67960" lvl="1" indent="-333980" algn="l">
              <a:lnSpc>
                <a:spcPts val="4331"/>
              </a:lnSpc>
              <a:buFont typeface="Arial"/>
              <a:buChar char="•"/>
            </a:pPr>
            <a:r>
              <a:rPr lang="en-US" sz="3093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rPr>
              <a:t>Removed rows with MRP = 0</a:t>
            </a:r>
          </a:p>
          <a:p>
            <a:pPr algn="l">
              <a:lnSpc>
                <a:spcPts val="4331"/>
              </a:lnSpc>
            </a:pPr>
            <a:endParaRPr lang="en-US" sz="3093">
              <a:solidFill>
                <a:srgbClr val="2A2E3A"/>
              </a:solidFill>
              <a:latin typeface="Helios"/>
              <a:ea typeface="Helios"/>
              <a:cs typeface="Helios"/>
              <a:sym typeface="Helios"/>
            </a:endParaRPr>
          </a:p>
          <a:p>
            <a:pPr algn="l">
              <a:lnSpc>
                <a:spcPts val="4331"/>
              </a:lnSpc>
            </a:pPr>
            <a:endParaRPr lang="en-US" sz="3093">
              <a:solidFill>
                <a:srgbClr val="2A2E3A"/>
              </a:solidFill>
              <a:latin typeface="Helios"/>
              <a:ea typeface="Helios"/>
              <a:cs typeface="Helios"/>
              <a:sym typeface="Helio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9411059" cy="10287000"/>
            <a:chOff x="0" y="0"/>
            <a:chExt cx="2478633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78633" cy="2709333"/>
            </a:xfrm>
            <a:custGeom>
              <a:avLst/>
              <a:gdLst/>
              <a:ahLst/>
              <a:cxnLst/>
              <a:rect l="l" t="t" r="r" b="b"/>
              <a:pathLst>
                <a:path w="2478633" h="2709333">
                  <a:moveTo>
                    <a:pt x="0" y="0"/>
                  </a:moveTo>
                  <a:lnTo>
                    <a:pt x="2478633" y="0"/>
                  </a:lnTo>
                  <a:lnTo>
                    <a:pt x="247863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478633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266700" y="2293088"/>
            <a:ext cx="7642074" cy="4326877"/>
          </a:xfrm>
          <a:custGeom>
            <a:avLst/>
            <a:gdLst/>
            <a:ahLst/>
            <a:cxnLst/>
            <a:rect l="l" t="t" r="r" b="b"/>
            <a:pathLst>
              <a:path w="7642074" h="4326877">
                <a:moveTo>
                  <a:pt x="0" y="0"/>
                </a:moveTo>
                <a:lnTo>
                  <a:pt x="7642074" y="0"/>
                </a:lnTo>
                <a:lnTo>
                  <a:pt x="7642074" y="4326877"/>
                </a:lnTo>
                <a:lnTo>
                  <a:pt x="0" y="43268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0155555" y="2082260"/>
            <a:ext cx="7835999" cy="3422159"/>
          </a:xfrm>
          <a:custGeom>
            <a:avLst/>
            <a:gdLst/>
            <a:ahLst/>
            <a:cxnLst/>
            <a:rect l="l" t="t" r="r" b="b"/>
            <a:pathLst>
              <a:path w="7835999" h="3422159">
                <a:moveTo>
                  <a:pt x="0" y="0"/>
                </a:moveTo>
                <a:lnTo>
                  <a:pt x="7835999" y="0"/>
                </a:lnTo>
                <a:lnTo>
                  <a:pt x="7835999" y="3422159"/>
                </a:lnTo>
                <a:lnTo>
                  <a:pt x="0" y="342215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b="-1426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571071" y="6619965"/>
            <a:ext cx="6268917" cy="3102048"/>
          </a:xfrm>
          <a:custGeom>
            <a:avLst/>
            <a:gdLst/>
            <a:ahLst/>
            <a:cxnLst/>
            <a:rect l="l" t="t" r="r" b="b"/>
            <a:pathLst>
              <a:path w="6268917" h="3102048">
                <a:moveTo>
                  <a:pt x="0" y="0"/>
                </a:moveTo>
                <a:lnTo>
                  <a:pt x="6268917" y="0"/>
                </a:lnTo>
                <a:lnTo>
                  <a:pt x="6268917" y="3102048"/>
                </a:lnTo>
                <a:lnTo>
                  <a:pt x="0" y="310204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013" r="-101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9813433" y="5877071"/>
            <a:ext cx="8178122" cy="3844943"/>
          </a:xfrm>
          <a:custGeom>
            <a:avLst/>
            <a:gdLst/>
            <a:ahLst/>
            <a:cxnLst/>
            <a:rect l="l" t="t" r="r" b="b"/>
            <a:pathLst>
              <a:path w="8178122" h="3844943">
                <a:moveTo>
                  <a:pt x="0" y="0"/>
                </a:moveTo>
                <a:lnTo>
                  <a:pt x="8178121" y="0"/>
                </a:lnTo>
                <a:lnTo>
                  <a:pt x="8178121" y="3844942"/>
                </a:lnTo>
                <a:lnTo>
                  <a:pt x="0" y="384494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r="-362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416925" y="258308"/>
            <a:ext cx="1722750" cy="574968"/>
          </a:xfrm>
          <a:custGeom>
            <a:avLst/>
            <a:gdLst/>
            <a:ahLst/>
            <a:cxnLst/>
            <a:rect l="l" t="t" r="r" b="b"/>
            <a:pathLst>
              <a:path w="1722750" h="574968">
                <a:moveTo>
                  <a:pt x="0" y="0"/>
                </a:moveTo>
                <a:lnTo>
                  <a:pt x="1722751" y="0"/>
                </a:lnTo>
                <a:lnTo>
                  <a:pt x="1722751" y="574968"/>
                </a:lnTo>
                <a:lnTo>
                  <a:pt x="0" y="57496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1028700" y="1219384"/>
            <a:ext cx="11987082" cy="11092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79" lvl="1" indent="-345439" algn="l">
              <a:lnSpc>
                <a:spcPts val="4479"/>
              </a:lnSpc>
              <a:buFont typeface="Arial"/>
              <a:buChar char="•"/>
            </a:pPr>
            <a:r>
              <a:rPr lang="en-US" sz="3199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rPr>
              <a:t>Top 10 best-discounted products</a:t>
            </a:r>
          </a:p>
          <a:p>
            <a:pPr algn="l">
              <a:lnSpc>
                <a:spcPts val="4479"/>
              </a:lnSpc>
            </a:pPr>
            <a:endParaRPr lang="en-US" sz="3199">
              <a:solidFill>
                <a:srgbClr val="2A2E3A"/>
              </a:solidFill>
              <a:latin typeface="Helios"/>
              <a:ea typeface="Helios"/>
              <a:cs typeface="Helios"/>
              <a:sym typeface="Helios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9862741" y="1236473"/>
            <a:ext cx="7848241" cy="1084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67960" lvl="1" indent="-333980" algn="l">
              <a:lnSpc>
                <a:spcPts val="4331"/>
              </a:lnSpc>
              <a:buFont typeface="Arial"/>
              <a:buChar char="•"/>
            </a:pPr>
            <a:r>
              <a:rPr lang="en-US" sz="3093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rPr>
              <a:t>Products out of stock with high MRP</a:t>
            </a:r>
          </a:p>
          <a:p>
            <a:pPr algn="l">
              <a:lnSpc>
                <a:spcPts val="4331"/>
              </a:lnSpc>
            </a:pPr>
            <a:endParaRPr lang="en-US" sz="3093">
              <a:solidFill>
                <a:srgbClr val="2A2E3A"/>
              </a:solidFill>
              <a:latin typeface="Helios"/>
              <a:ea typeface="Helios"/>
              <a:cs typeface="Helios"/>
              <a:sym typeface="Helio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9411059" cy="10287000"/>
            <a:chOff x="0" y="0"/>
            <a:chExt cx="2478633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78633" cy="2709333"/>
            </a:xfrm>
            <a:custGeom>
              <a:avLst/>
              <a:gdLst/>
              <a:ahLst/>
              <a:cxnLst/>
              <a:rect l="l" t="t" r="r" b="b"/>
              <a:pathLst>
                <a:path w="2478633" h="2709333">
                  <a:moveTo>
                    <a:pt x="0" y="0"/>
                  </a:moveTo>
                  <a:lnTo>
                    <a:pt x="2478633" y="0"/>
                  </a:lnTo>
                  <a:lnTo>
                    <a:pt x="247863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478633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571071" y="2890587"/>
            <a:ext cx="6268917" cy="3601823"/>
          </a:xfrm>
          <a:custGeom>
            <a:avLst/>
            <a:gdLst/>
            <a:ahLst/>
            <a:cxnLst/>
            <a:rect l="l" t="t" r="r" b="b"/>
            <a:pathLst>
              <a:path w="6268917" h="3601823">
                <a:moveTo>
                  <a:pt x="0" y="0"/>
                </a:moveTo>
                <a:lnTo>
                  <a:pt x="6268917" y="0"/>
                </a:lnTo>
                <a:lnTo>
                  <a:pt x="6268917" y="3601823"/>
                </a:lnTo>
                <a:lnTo>
                  <a:pt x="0" y="360182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028700" y="6609122"/>
            <a:ext cx="7836189" cy="3356901"/>
          </a:xfrm>
          <a:custGeom>
            <a:avLst/>
            <a:gdLst/>
            <a:ahLst/>
            <a:cxnLst/>
            <a:rect l="l" t="t" r="r" b="b"/>
            <a:pathLst>
              <a:path w="7836189" h="3356901">
                <a:moveTo>
                  <a:pt x="0" y="0"/>
                </a:moveTo>
                <a:lnTo>
                  <a:pt x="7836189" y="0"/>
                </a:lnTo>
                <a:lnTo>
                  <a:pt x="7836189" y="3356900"/>
                </a:lnTo>
                <a:lnTo>
                  <a:pt x="0" y="33569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7117" r="-711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0458982" y="2607376"/>
            <a:ext cx="7532573" cy="3269695"/>
          </a:xfrm>
          <a:custGeom>
            <a:avLst/>
            <a:gdLst/>
            <a:ahLst/>
            <a:cxnLst/>
            <a:rect l="l" t="t" r="r" b="b"/>
            <a:pathLst>
              <a:path w="7532573" h="3269695">
                <a:moveTo>
                  <a:pt x="0" y="0"/>
                </a:moveTo>
                <a:lnTo>
                  <a:pt x="7532572" y="0"/>
                </a:lnTo>
                <a:lnTo>
                  <a:pt x="7532572" y="3269695"/>
                </a:lnTo>
                <a:lnTo>
                  <a:pt x="0" y="326969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0458982" y="6190792"/>
            <a:ext cx="6469992" cy="3775230"/>
          </a:xfrm>
          <a:custGeom>
            <a:avLst/>
            <a:gdLst/>
            <a:ahLst/>
            <a:cxnLst/>
            <a:rect l="l" t="t" r="r" b="b"/>
            <a:pathLst>
              <a:path w="6469992" h="3775230">
                <a:moveTo>
                  <a:pt x="0" y="0"/>
                </a:moveTo>
                <a:lnTo>
                  <a:pt x="6469992" y="0"/>
                </a:lnTo>
                <a:lnTo>
                  <a:pt x="6469992" y="3775230"/>
                </a:lnTo>
                <a:lnTo>
                  <a:pt x="0" y="377523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11370" b="-5312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251314" y="495559"/>
            <a:ext cx="2026068" cy="676200"/>
          </a:xfrm>
          <a:custGeom>
            <a:avLst/>
            <a:gdLst/>
            <a:ahLst/>
            <a:cxnLst/>
            <a:rect l="l" t="t" r="r" b="b"/>
            <a:pathLst>
              <a:path w="2026068" h="676200">
                <a:moveTo>
                  <a:pt x="0" y="0"/>
                </a:moveTo>
                <a:lnTo>
                  <a:pt x="2026068" y="0"/>
                </a:lnTo>
                <a:lnTo>
                  <a:pt x="2026068" y="676200"/>
                </a:lnTo>
                <a:lnTo>
                  <a:pt x="0" y="6762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1028700" y="1219384"/>
            <a:ext cx="8382359" cy="16712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79" lvl="1" indent="-345439" algn="l">
              <a:lnSpc>
                <a:spcPts val="4479"/>
              </a:lnSpc>
              <a:buFont typeface="Arial"/>
              <a:buChar char="•"/>
            </a:pPr>
            <a:r>
              <a:rPr lang="en-US" sz="3199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rPr>
              <a:t>Segmentation by product weight: Low, Medium, Bulk</a:t>
            </a:r>
          </a:p>
          <a:p>
            <a:pPr algn="l">
              <a:lnSpc>
                <a:spcPts val="4479"/>
              </a:lnSpc>
            </a:pPr>
            <a:endParaRPr lang="en-US" sz="3199">
              <a:solidFill>
                <a:srgbClr val="2A2E3A"/>
              </a:solidFill>
              <a:latin typeface="Helios"/>
              <a:ea typeface="Helios"/>
              <a:cs typeface="Helios"/>
              <a:sym typeface="Helios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9862741" y="1236473"/>
            <a:ext cx="7848241" cy="1627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67960" lvl="1" indent="-333980" algn="l">
              <a:lnSpc>
                <a:spcPts val="4331"/>
              </a:lnSpc>
              <a:buFont typeface="Arial"/>
              <a:buChar char="•"/>
            </a:pPr>
            <a:r>
              <a:rPr lang="en-US" sz="3093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rPr>
              <a:t>Revenue estimation = price × quantity available</a:t>
            </a:r>
          </a:p>
          <a:p>
            <a:pPr algn="l">
              <a:lnSpc>
                <a:spcPts val="4331"/>
              </a:lnSpc>
            </a:pPr>
            <a:endParaRPr lang="en-US" sz="3093">
              <a:solidFill>
                <a:srgbClr val="2A2E3A"/>
              </a:solidFill>
              <a:latin typeface="Helios"/>
              <a:ea typeface="Helios"/>
              <a:cs typeface="Helios"/>
              <a:sym typeface="Helio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50E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9411059" cy="10287000"/>
            <a:chOff x="0" y="0"/>
            <a:chExt cx="2478633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78633" cy="2709333"/>
            </a:xfrm>
            <a:custGeom>
              <a:avLst/>
              <a:gdLst/>
              <a:ahLst/>
              <a:cxnLst/>
              <a:rect l="l" t="t" r="r" b="b"/>
              <a:pathLst>
                <a:path w="2478633" h="2709333">
                  <a:moveTo>
                    <a:pt x="0" y="0"/>
                  </a:moveTo>
                  <a:lnTo>
                    <a:pt x="2478633" y="0"/>
                  </a:lnTo>
                  <a:lnTo>
                    <a:pt x="247863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950ED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478633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850979" y="1560532"/>
            <a:ext cx="14586042" cy="8418036"/>
          </a:xfrm>
          <a:custGeom>
            <a:avLst/>
            <a:gdLst/>
            <a:ahLst/>
            <a:cxnLst/>
            <a:rect l="l" t="t" r="r" b="b"/>
            <a:pathLst>
              <a:path w="14586042" h="8418036">
                <a:moveTo>
                  <a:pt x="0" y="0"/>
                </a:moveTo>
                <a:lnTo>
                  <a:pt x="14586042" y="0"/>
                </a:lnTo>
                <a:lnTo>
                  <a:pt x="14586042" y="8418036"/>
                </a:lnTo>
                <a:lnTo>
                  <a:pt x="0" y="84180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56" r="-177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4114674" y="420668"/>
            <a:ext cx="10058651" cy="11398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99"/>
              </a:lnSpc>
            </a:pPr>
            <a:r>
              <a:rPr lang="en-US" sz="6999" b="1">
                <a:solidFill>
                  <a:srgbClr val="FFFFFF"/>
                </a:solidFill>
                <a:latin typeface="Klein Bold"/>
                <a:ea typeface="Klein Bold"/>
                <a:cs typeface="Klein Bold"/>
                <a:sym typeface="Klein Bold"/>
              </a:rPr>
              <a:t>PowerBI DASHBOARD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50E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2340491"/>
            <a:chOff x="0" y="0"/>
            <a:chExt cx="4816593" cy="61642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616426"/>
            </a:xfrm>
            <a:custGeom>
              <a:avLst/>
              <a:gdLst/>
              <a:ahLst/>
              <a:cxnLst/>
              <a:rect l="l" t="t" r="r" b="b"/>
              <a:pathLst>
                <a:path w="4816592" h="616426">
                  <a:moveTo>
                    <a:pt x="0" y="0"/>
                  </a:moveTo>
                  <a:lnTo>
                    <a:pt x="4816592" y="0"/>
                  </a:lnTo>
                  <a:lnTo>
                    <a:pt x="4816592" y="616426"/>
                  </a:lnTo>
                  <a:lnTo>
                    <a:pt x="0" y="61642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66675"/>
              <a:ext cx="4816593" cy="6831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0"/>
            <a:ext cx="18288000" cy="2340491"/>
            <a:chOff x="0" y="0"/>
            <a:chExt cx="24384000" cy="3120655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2">
              <a:alphaModFix amt="14000"/>
            </a:blip>
            <a:srcRect t="45734" b="45734"/>
            <a:stretch>
              <a:fillRect/>
            </a:stretch>
          </p:blipFill>
          <p:spPr>
            <a:xfrm>
              <a:off x="0" y="0"/>
              <a:ext cx="24384000" cy="3120655"/>
            </a:xfrm>
            <a:prstGeom prst="rect">
              <a:avLst/>
            </a:prstGeom>
          </p:spPr>
        </p:pic>
      </p:grpSp>
      <p:grpSp>
        <p:nvGrpSpPr>
          <p:cNvPr id="7" name="Group 7"/>
          <p:cNvGrpSpPr/>
          <p:nvPr/>
        </p:nvGrpSpPr>
        <p:grpSpPr>
          <a:xfrm>
            <a:off x="1028700" y="4867281"/>
            <a:ext cx="6044810" cy="1784723"/>
            <a:chOff x="0" y="0"/>
            <a:chExt cx="8059746" cy="2379630"/>
          </a:xfrm>
        </p:grpSpPr>
        <p:sp>
          <p:nvSpPr>
            <p:cNvPr id="8" name="TextBox 8"/>
            <p:cNvSpPr txBox="1"/>
            <p:nvPr/>
          </p:nvSpPr>
          <p:spPr>
            <a:xfrm>
              <a:off x="0" y="-76200"/>
              <a:ext cx="8059746" cy="14944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9099"/>
                </a:lnSpc>
              </a:pPr>
              <a:r>
                <a:rPr lang="en-US" sz="6999" b="1">
                  <a:solidFill>
                    <a:srgbClr val="FFFFFF"/>
                  </a:solidFill>
                  <a:latin typeface="Klein Bold"/>
                  <a:ea typeface="Klein Bold"/>
                  <a:cs typeface="Klein Bold"/>
                  <a:sym typeface="Klein Bold"/>
                </a:rPr>
                <a:t>Key Insights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1672081"/>
              <a:ext cx="7143583" cy="7075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479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8133474" y="3747782"/>
            <a:ext cx="9346247" cy="43221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9769" lvl="1" indent="-379884" algn="l">
              <a:lnSpc>
                <a:spcPts val="4926"/>
              </a:lnSpc>
              <a:buFont typeface="Arial"/>
              <a:buChar char="•"/>
            </a:pPr>
            <a:r>
              <a:rPr lang="en-US" sz="3519">
                <a:solidFill>
                  <a:srgbClr val="FFFFFF"/>
                </a:solidFill>
                <a:latin typeface="Helios"/>
                <a:ea typeface="Helios"/>
                <a:cs typeface="Helios"/>
                <a:sym typeface="Helios"/>
              </a:rPr>
              <a:t> 87% of products are in stock</a:t>
            </a:r>
          </a:p>
          <a:p>
            <a:pPr marL="759769" lvl="1" indent="-379884" algn="l">
              <a:lnSpc>
                <a:spcPts val="4926"/>
              </a:lnSpc>
              <a:buFont typeface="Arial"/>
              <a:buChar char="•"/>
            </a:pPr>
            <a:r>
              <a:rPr lang="en-US" sz="3519">
                <a:solidFill>
                  <a:srgbClr val="FFFFFF"/>
                </a:solidFill>
                <a:latin typeface="Helios"/>
                <a:ea typeface="Helios"/>
                <a:cs typeface="Helios"/>
                <a:sym typeface="Helios"/>
              </a:rPr>
              <a:t> High-MRP items often out of stock</a:t>
            </a:r>
          </a:p>
          <a:p>
            <a:pPr marL="759769" lvl="1" indent="-379884" algn="l">
              <a:lnSpc>
                <a:spcPts val="4926"/>
              </a:lnSpc>
              <a:buFont typeface="Arial"/>
              <a:buChar char="•"/>
            </a:pPr>
            <a:r>
              <a:rPr lang="en-US" sz="3519">
                <a:solidFill>
                  <a:srgbClr val="FFFFFF"/>
                </a:solidFill>
                <a:latin typeface="Helios"/>
                <a:ea typeface="Helios"/>
                <a:cs typeface="Helios"/>
                <a:sym typeface="Helios"/>
              </a:rPr>
              <a:t>Fruits &amp; Meats have highest discounts</a:t>
            </a:r>
          </a:p>
          <a:p>
            <a:pPr marL="759769" lvl="1" indent="-379884" algn="l">
              <a:lnSpc>
                <a:spcPts val="4926"/>
              </a:lnSpc>
              <a:buFont typeface="Arial"/>
              <a:buChar char="•"/>
            </a:pPr>
            <a:r>
              <a:rPr lang="en-US" sz="3519">
                <a:solidFill>
                  <a:srgbClr val="FFFFFF"/>
                </a:solidFill>
                <a:latin typeface="Helios"/>
                <a:ea typeface="Helios"/>
                <a:cs typeface="Helios"/>
                <a:sym typeface="Helios"/>
              </a:rPr>
              <a:t>Whisper, Pampers offer best value per gram</a:t>
            </a:r>
          </a:p>
          <a:p>
            <a:pPr marL="759769" lvl="1" indent="-379884" algn="l">
              <a:lnSpc>
                <a:spcPts val="4926"/>
              </a:lnSpc>
              <a:buFont typeface="Arial"/>
              <a:buChar char="•"/>
            </a:pPr>
            <a:r>
              <a:rPr lang="en-US" sz="3519">
                <a:solidFill>
                  <a:srgbClr val="FFFFFF"/>
                </a:solidFill>
                <a:latin typeface="Helios"/>
                <a:ea typeface="Helios"/>
                <a:cs typeface="Helios"/>
                <a:sym typeface="Helios"/>
              </a:rPr>
              <a:t> Revenue is highest from Staples &amp; Snacks categories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188</Words>
  <Application>Microsoft Office PowerPoint</Application>
  <PresentationFormat>Custom</PresentationFormat>
  <Paragraphs>28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Klein Bold</vt:lpstr>
      <vt:lpstr>Helios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Company Profile Presentation</dc:title>
  <cp:lastModifiedBy>Khushi Nigam</cp:lastModifiedBy>
  <cp:revision>1</cp:revision>
  <dcterms:created xsi:type="dcterms:W3CDTF">2006-08-16T00:00:00Z</dcterms:created>
  <dcterms:modified xsi:type="dcterms:W3CDTF">2025-06-23T14:29:19Z</dcterms:modified>
  <dc:identifier>DAGrLXmRi28</dc:identifier>
</cp:coreProperties>
</file>